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 Slab"/>
      <p:regular r:id="rId18"/>
      <p:bold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Roboto Condensed"/>
      <p:regular r:id="rId24"/>
      <p:bold r:id="rId25"/>
      <p:italic r:id="rId26"/>
      <p:boldItalic r:id="rId27"/>
    </p:embeddedFont>
    <p:embeddedFont>
      <p:font typeface="Gill Sans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RobotoCondensed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Condensed-italic.fntdata"/><Relationship Id="rId25" Type="http://schemas.openxmlformats.org/officeDocument/2006/relationships/font" Target="fonts/RobotoCondensed-bold.fntdata"/><Relationship Id="rId28" Type="http://schemas.openxmlformats.org/officeDocument/2006/relationships/font" Target="fonts/GillSans-regular.fntdata"/><Relationship Id="rId27" Type="http://schemas.openxmlformats.org/officeDocument/2006/relationships/font" Target="fonts/RobotoCondense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Gill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Slab-bold.fntdata"/><Relationship Id="rId18" Type="http://schemas.openxmlformats.org/officeDocument/2006/relationships/font" Target="fonts/RobotoSlab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f2f443640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f2f443640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2f443640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2f443640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acda3f55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eacda3f55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0af3c173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0af3c173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f57855b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f57855b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2f44364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2f44364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0ebac4f9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0ebac4f9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4cef955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4cef955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4cef955c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4cef955c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4cef955c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f4cef955c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2f443640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2f443640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College Degree Levels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Part 2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449725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Degree Levels</a:t>
            </a:r>
            <a:endParaRPr sz="1000"/>
          </a:p>
        </p:txBody>
      </p:sp>
      <p:sp>
        <p:nvSpPr>
          <p:cNvPr id="168" name="Google Shape;168;p21"/>
          <p:cNvSpPr txBox="1"/>
          <p:nvPr/>
        </p:nvSpPr>
        <p:spPr>
          <a:xfrm>
            <a:off x="696050" y="1066675"/>
            <a:ext cx="763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70" name="Google Shape;17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2425" y="1003400"/>
            <a:ext cx="6273449" cy="377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1"/>
          <p:cNvSpPr txBox="1"/>
          <p:nvPr/>
        </p:nvSpPr>
        <p:spPr>
          <a:xfrm>
            <a:off x="488125" y="1798875"/>
            <a:ext cx="21243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This is a look at the average yearly wage for a person with each education level. 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Degree Levels</a:t>
            </a:r>
            <a:endParaRPr sz="1000"/>
          </a:p>
        </p:txBody>
      </p:sp>
      <p:sp>
        <p:nvSpPr>
          <p:cNvPr id="178" name="Google Shape;178;p22"/>
          <p:cNvSpPr txBox="1"/>
          <p:nvPr/>
        </p:nvSpPr>
        <p:spPr>
          <a:xfrm>
            <a:off x="696050" y="1066675"/>
            <a:ext cx="763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80" name="Google Shape;18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7225" y="1066675"/>
            <a:ext cx="6282499" cy="39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/>
          <p:cNvSpPr txBox="1"/>
          <p:nvPr/>
        </p:nvSpPr>
        <p:spPr>
          <a:xfrm>
            <a:off x="397725" y="1104175"/>
            <a:ext cx="28926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 more education you obtain the more likely you are to have a job. 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 unemployment rate for a person with a </a:t>
            </a:r>
            <a:r>
              <a:rPr lang="en" sz="2000"/>
              <a:t>Bachelor's</a:t>
            </a:r>
            <a:r>
              <a:rPr lang="en" sz="2000"/>
              <a:t> degree is 3.7% compared to just a high school degree at 6.7%.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535800" y="26215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sz="1000"/>
          </a:p>
        </p:txBody>
      </p:sp>
      <p:sp>
        <p:nvSpPr>
          <p:cNvPr id="188" name="Google Shape;188;p23"/>
          <p:cNvSpPr txBox="1"/>
          <p:nvPr/>
        </p:nvSpPr>
        <p:spPr>
          <a:xfrm>
            <a:off x="992775" y="1846700"/>
            <a:ext cx="74247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answer the following question: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Using one of the majors you chose earlier, what degree does your future career require?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085875" y="248150"/>
            <a:ext cx="4854300" cy="42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55000"/>
          </a:bodyPr>
          <a:lstStyle/>
          <a:p>
            <a:pPr indent="-497522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❖"/>
            </a:pPr>
            <a:r>
              <a:rPr b="1" lang="en" sz="7700">
                <a:solidFill>
                  <a:schemeClr val="dk1"/>
                </a:solidFill>
              </a:rPr>
              <a:t>Weds. Sept. 25- BEST College Night @ BHS 7-8:30 PM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7779225" y="4844950"/>
            <a:ext cx="1015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Degree Levels</a:t>
            </a:r>
            <a:endParaRPr sz="1000"/>
          </a:p>
        </p:txBody>
      </p:sp>
      <p:sp>
        <p:nvSpPr>
          <p:cNvPr id="108" name="Google Shape;108;p14"/>
          <p:cNvSpPr txBox="1"/>
          <p:nvPr/>
        </p:nvSpPr>
        <p:spPr>
          <a:xfrm>
            <a:off x="696050" y="1066675"/>
            <a:ext cx="7638300" cy="27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College degrees are divided into four categories: 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" sz="2000">
                <a:solidFill>
                  <a:schemeClr val="dk1"/>
                </a:solidFill>
              </a:rPr>
              <a:t>Associate Degree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" sz="2000">
                <a:solidFill>
                  <a:schemeClr val="dk1"/>
                </a:solidFill>
              </a:rPr>
              <a:t>Bachelor’s Degree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AutoNum type="arabicParenR"/>
            </a:pPr>
            <a:r>
              <a:rPr b="1" lang="en" sz="2000">
                <a:solidFill>
                  <a:srgbClr val="FF00FF"/>
                </a:solidFill>
              </a:rPr>
              <a:t>Master’s Degree</a:t>
            </a:r>
            <a:endParaRPr b="1" sz="2000">
              <a:solidFill>
                <a:srgbClr val="FF00FF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AutoNum type="arabicParenR"/>
            </a:pPr>
            <a:r>
              <a:rPr b="1" lang="en" sz="2000">
                <a:solidFill>
                  <a:srgbClr val="FF00FF"/>
                </a:solidFill>
              </a:rPr>
              <a:t>Doctoral Degree</a:t>
            </a:r>
            <a:endParaRPr b="1" sz="2000">
              <a:solidFill>
                <a:srgbClr val="FF00FF"/>
              </a:solidFill>
            </a:endParaRPr>
          </a:p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You will hear these terms used often at CRCA when discussing College and Career. 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Degree Levels</a:t>
            </a:r>
            <a:endParaRPr sz="1000"/>
          </a:p>
        </p:txBody>
      </p:sp>
      <p:sp>
        <p:nvSpPr>
          <p:cNvPr id="116" name="Google Shape;116;p15"/>
          <p:cNvSpPr txBox="1"/>
          <p:nvPr/>
        </p:nvSpPr>
        <p:spPr>
          <a:xfrm>
            <a:off x="696050" y="1066675"/>
            <a:ext cx="763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8" name="Google Shape;11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9875" y="1104175"/>
            <a:ext cx="4680575" cy="35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Degree Overview</a:t>
            </a:r>
            <a:endParaRPr sz="1000"/>
          </a:p>
        </p:txBody>
      </p:sp>
      <p:sp>
        <p:nvSpPr>
          <p:cNvPr id="125" name="Google Shape;125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894825" y="1021475"/>
            <a:ext cx="77832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Only 13.1% of the US population has a Master’s or Doctorate degree.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Students who want to specialize in a certain field obtain their Master’s or Doctorate degree.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Some careers require a Master’s degree or higher,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such as College Professor, Doctor, and Lawyer.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Some careers require a Master’s if you want to supervise others or work at a higher level, such as education and engineering.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Master’s Degree Overview</a:t>
            </a:r>
            <a:endParaRPr sz="1000"/>
          </a:p>
        </p:txBody>
      </p:sp>
      <p:sp>
        <p:nvSpPr>
          <p:cNvPr id="133" name="Google Shape;133;p1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280525" y="1346900"/>
            <a:ext cx="70230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Must have already graduated with a Bachelor’s degree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Usually takes 2-3 years to complete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Must complete 30-36 credit hours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Can be completed at most universities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  <p:pic>
        <p:nvPicPr>
          <p:cNvPr id="135" name="Google Shape;13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1425" y="2000338"/>
            <a:ext cx="2922576" cy="188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Doctoral </a:t>
            </a: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Degree Overview</a:t>
            </a:r>
            <a:endParaRPr sz="1000"/>
          </a:p>
        </p:txBody>
      </p:sp>
      <p:sp>
        <p:nvSpPr>
          <p:cNvPr id="142" name="Google Shape;142;p18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894925" y="1346900"/>
            <a:ext cx="7783200" cy="29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This is the highest level of formal education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Must have a Bachelor’s and a Master’s degree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Can take 2-10 years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Requirements and hours vary greatly depending on field of study and university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Why would I do that? </a:t>
            </a:r>
            <a:endParaRPr sz="1000"/>
          </a:p>
        </p:txBody>
      </p:sp>
      <p:sp>
        <p:nvSpPr>
          <p:cNvPr id="150" name="Google Shape;150;p19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542375" y="1166100"/>
            <a:ext cx="79896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Even though it takes a few years.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There are some reasons to obtain a higher level of education: </a:t>
            </a:r>
            <a:endParaRPr b="1" sz="2000"/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b="1" lang="en" sz="2000"/>
              <a:t>To move up in your career</a:t>
            </a:r>
            <a:endParaRPr b="1" sz="2000"/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b="1" lang="en" sz="2000"/>
              <a:t>To make more money</a:t>
            </a:r>
            <a:endParaRPr b="1" sz="2000"/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b="1" lang="en" sz="2000"/>
              <a:t> To maintain your job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Degree Levels</a:t>
            </a:r>
            <a:endParaRPr sz="1000"/>
          </a:p>
        </p:txBody>
      </p:sp>
      <p:sp>
        <p:nvSpPr>
          <p:cNvPr id="158" name="Google Shape;158;p20"/>
          <p:cNvSpPr txBox="1"/>
          <p:nvPr/>
        </p:nvSpPr>
        <p:spPr>
          <a:xfrm>
            <a:off x="696050" y="1066675"/>
            <a:ext cx="763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60" name="Google Shape;16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4225" y="1066675"/>
            <a:ext cx="5270075" cy="364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/>
        </p:nvSpPr>
        <p:spPr>
          <a:xfrm>
            <a:off x="560450" y="1337850"/>
            <a:ext cx="31278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 person with a Bachelor’s degree on average earns $339 more a week than a person with just a high school diploma. 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That is $17,628 a year and over </a:t>
            </a:r>
            <a:r>
              <a:rPr b="1" lang="en" sz="2000"/>
              <a:t>half a million</a:t>
            </a:r>
            <a:r>
              <a:rPr lang="en" sz="2000"/>
              <a:t> over 30 years of work. 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